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259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FC9FDF-5A7B-4620-A333-580B31F81B52}" v="1" dt="2019-10-29T05:59:02.4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01" autoAdjust="0"/>
    <p:restoredTop sz="94660"/>
  </p:normalViewPr>
  <p:slideViewPr>
    <p:cSldViewPr>
      <p:cViewPr>
        <p:scale>
          <a:sx n="66" d="100"/>
          <a:sy n="66" d="100"/>
        </p:scale>
        <p:origin x="96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in Knox" userId="a67f5eaf797c531e" providerId="LiveId" clId="{49FC9FDF-5A7B-4620-A333-580B31F81B52}"/>
    <pc:docChg chg="addSld delSld modSld">
      <pc:chgData name="Colin Knox" userId="a67f5eaf797c531e" providerId="LiveId" clId="{49FC9FDF-5A7B-4620-A333-580B31F81B52}" dt="2019-10-29T05:59:34.224" v="1" actId="2696"/>
      <pc:docMkLst>
        <pc:docMk/>
      </pc:docMkLst>
      <pc:sldChg chg="add del">
        <pc:chgData name="Colin Knox" userId="a67f5eaf797c531e" providerId="LiveId" clId="{49FC9FDF-5A7B-4620-A333-580B31F81B52}" dt="2019-10-29T05:59:34.224" v="1" actId="2696"/>
        <pc:sldMkLst>
          <pc:docMk/>
          <pc:sldMk cId="347693151" sldId="25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ETF\Novi%20Sad%202021\LCoE%20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Vjetroelektrane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3"/>
            <c:spPr>
              <a:solidFill>
                <a:schemeClr val="accent4"/>
              </a:solidFill>
              <a:ln w="9525">
                <a:noFill/>
              </a:ln>
              <a:effectLst/>
            </c:spPr>
          </c:marker>
          <c:xVal>
            <c:numRef>
              <c:f>Sheet1!$C$2:$C$30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</c:numCache>
            </c:numRef>
          </c:xVal>
          <c:yVal>
            <c:numRef>
              <c:f>Sheet1!$B$2:$B$30</c:f>
              <c:numCache>
                <c:formatCode>General</c:formatCode>
                <c:ptCount val="29"/>
                <c:pt idx="0">
                  <c:v>41.835622789519604</c:v>
                </c:pt>
                <c:pt idx="1">
                  <c:v>1000</c:v>
                </c:pt>
                <c:pt idx="2">
                  <c:v>37.690734975323693</c:v>
                </c:pt>
                <c:pt idx="3">
                  <c:v>48.000781697206733</c:v>
                </c:pt>
                <c:pt idx="4">
                  <c:v>45.092750538937366</c:v>
                </c:pt>
                <c:pt idx="5">
                  <c:v>34.827346337170447</c:v>
                </c:pt>
                <c:pt idx="6">
                  <c:v>43.656797868840883</c:v>
                </c:pt>
                <c:pt idx="7">
                  <c:v>1000</c:v>
                </c:pt>
                <c:pt idx="8">
                  <c:v>46.312605856722058</c:v>
                </c:pt>
                <c:pt idx="9">
                  <c:v>1000</c:v>
                </c:pt>
                <c:pt idx="10">
                  <c:v>45.160244200999564</c:v>
                </c:pt>
                <c:pt idx="11">
                  <c:v>36.639690174261084</c:v>
                </c:pt>
                <c:pt idx="12">
                  <c:v>36.86163318462895</c:v>
                </c:pt>
                <c:pt idx="13">
                  <c:v>54.790326697135647</c:v>
                </c:pt>
                <c:pt idx="14">
                  <c:v>57.264573340662082</c:v>
                </c:pt>
                <c:pt idx="15">
                  <c:v>30.315552144536582</c:v>
                </c:pt>
                <c:pt idx="16">
                  <c:v>42.368046834704366</c:v>
                </c:pt>
                <c:pt idx="17">
                  <c:v>32.289694029028531</c:v>
                </c:pt>
                <c:pt idx="18">
                  <c:v>1000</c:v>
                </c:pt>
                <c:pt idx="19">
                  <c:v>50.520463645330167</c:v>
                </c:pt>
                <c:pt idx="20">
                  <c:v>1000</c:v>
                </c:pt>
                <c:pt idx="21">
                  <c:v>37.796489817133796</c:v>
                </c:pt>
                <c:pt idx="22">
                  <c:v>33.80454214557755</c:v>
                </c:pt>
                <c:pt idx="23">
                  <c:v>42.850499136884409</c:v>
                </c:pt>
                <c:pt idx="24">
                  <c:v>33.820978343579782</c:v>
                </c:pt>
                <c:pt idx="25">
                  <c:v>49.873323619440555</c:v>
                </c:pt>
                <c:pt idx="26">
                  <c:v>38.729802362714608</c:v>
                </c:pt>
                <c:pt idx="27">
                  <c:v>41.541040309600447</c:v>
                </c:pt>
                <c:pt idx="28">
                  <c:v>34.246474264781327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56F-4C3B-AEA8-D3792657176C}"/>
            </c:ext>
          </c:extLst>
        </c:ser>
        <c:ser>
          <c:idx val="1"/>
          <c:order val="1"/>
          <c:tx>
            <c:v>Solarne elektrane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007E4F"/>
              </a:solidFill>
              <a:ln w="9525">
                <a:noFill/>
              </a:ln>
              <a:effectLst/>
            </c:spPr>
          </c:marker>
          <c:xVal>
            <c:numRef>
              <c:f>Sheet1!$C$2:$C$30</c:f>
              <c:numCache>
                <c:formatCode>General</c:formatCode>
                <c:ptCount val="2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</c:numCache>
            </c:numRef>
          </c:xVal>
          <c:yVal>
            <c:numRef>
              <c:f>Sheet1!$A$2:$A$30</c:f>
              <c:numCache>
                <c:formatCode>General</c:formatCode>
                <c:ptCount val="29"/>
                <c:pt idx="0">
                  <c:v>27.244772817432889</c:v>
                </c:pt>
                <c:pt idx="1">
                  <c:v>27.124291725279221</c:v>
                </c:pt>
                <c:pt idx="2">
                  <c:v>30.022101335167566</c:v>
                </c:pt>
                <c:pt idx="3">
                  <c:v>27.557698698320834</c:v>
                </c:pt>
                <c:pt idx="4">
                  <c:v>26.910289840109126</c:v>
                </c:pt>
                <c:pt idx="5">
                  <c:v>30.688456709096982</c:v>
                </c:pt>
                <c:pt idx="6">
                  <c:v>27.307107478423777</c:v>
                </c:pt>
                <c:pt idx="7">
                  <c:v>27.398297272496432</c:v>
                </c:pt>
                <c:pt idx="8">
                  <c:v>27.024700020247597</c:v>
                </c:pt>
                <c:pt idx="9">
                  <c:v>27.620235635080054</c:v>
                </c:pt>
                <c:pt idx="10">
                  <c:v>27.41425166536915</c:v>
                </c:pt>
                <c:pt idx="11">
                  <c:v>27.453032540133293</c:v>
                </c:pt>
                <c:pt idx="12">
                  <c:v>30.5778216217678</c:v>
                </c:pt>
                <c:pt idx="13">
                  <c:v>27.326469638436514</c:v>
                </c:pt>
                <c:pt idx="14">
                  <c:v>27.561859015794845</c:v>
                </c:pt>
                <c:pt idx="15">
                  <c:v>29.293057496595488</c:v>
                </c:pt>
                <c:pt idx="16">
                  <c:v>27.316015876547958</c:v>
                </c:pt>
                <c:pt idx="17">
                  <c:v>27.390048707968262</c:v>
                </c:pt>
                <c:pt idx="18">
                  <c:v>27.138991631360668</c:v>
                </c:pt>
                <c:pt idx="19">
                  <c:v>27.430623077297003</c:v>
                </c:pt>
                <c:pt idx="20">
                  <c:v>27.636147812969583</c:v>
                </c:pt>
                <c:pt idx="21">
                  <c:v>27.30699854874203</c:v>
                </c:pt>
                <c:pt idx="22">
                  <c:v>27.558857974338153</c:v>
                </c:pt>
                <c:pt idx="23">
                  <c:v>27.194193975848641</c:v>
                </c:pt>
                <c:pt idx="24">
                  <c:v>29.58034730865986</c:v>
                </c:pt>
                <c:pt idx="25">
                  <c:v>26.949957891894908</c:v>
                </c:pt>
                <c:pt idx="26">
                  <c:v>29.883434094604862</c:v>
                </c:pt>
                <c:pt idx="27">
                  <c:v>30.278935083531831</c:v>
                </c:pt>
                <c:pt idx="28">
                  <c:v>27.743108648441694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56F-4C3B-AEA8-D379265717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9173088"/>
        <c:axId val="519172104"/>
      </c:scatterChart>
      <c:valAx>
        <c:axId val="519173088"/>
        <c:scaling>
          <c:orientation val="minMax"/>
          <c:max val="29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007E4F"/>
                    </a:solidFill>
                    <a:latin typeface="Carlito"/>
                    <a:ea typeface="+mn-ea"/>
                    <a:cs typeface="+mn-cs"/>
                  </a:defRPr>
                </a:pPr>
                <a:r>
                  <a:rPr lang="en-US"/>
                  <a:t>Zone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007E4F"/>
                  </a:solidFill>
                  <a:latin typeface="Carlito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7E4F"/>
                </a:solidFill>
                <a:latin typeface="Carlito"/>
                <a:ea typeface="+mn-ea"/>
                <a:cs typeface="+mn-cs"/>
              </a:defRPr>
            </a:pPr>
            <a:endParaRPr lang="en-US"/>
          </a:p>
        </c:txPr>
        <c:crossAx val="519172104"/>
        <c:crosses val="autoZero"/>
        <c:crossBetween val="midCat"/>
        <c:majorUnit val="2"/>
      </c:valAx>
      <c:valAx>
        <c:axId val="519172104"/>
        <c:scaling>
          <c:orientation val="minMax"/>
          <c:max val="6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007E4F"/>
                    </a:solidFill>
                    <a:latin typeface="Carlito"/>
                    <a:ea typeface="+mn-ea"/>
                    <a:cs typeface="+mn-cs"/>
                  </a:defRPr>
                </a:pPr>
                <a:r>
                  <a:rPr lang="en-US"/>
                  <a:t>LCoE [€/MWh]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007E4F"/>
                  </a:solidFill>
                  <a:latin typeface="Carlito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7E4F"/>
                </a:solidFill>
                <a:latin typeface="Carlito"/>
                <a:ea typeface="+mn-ea"/>
                <a:cs typeface="+mn-cs"/>
              </a:defRPr>
            </a:pPr>
            <a:endParaRPr lang="en-US"/>
          </a:p>
        </c:txPr>
        <c:crossAx val="5191730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007E4F"/>
              </a:solidFill>
              <a:latin typeface="Carlito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2000">
          <a:solidFill>
            <a:srgbClr val="007E4F"/>
          </a:solidFill>
          <a:latin typeface="Carlito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F0158E-0BEA-4BFF-AA61-7914394B3C6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11DA1-6698-4392-B84F-664E2A344A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92300-EA15-4B15-A783-6E65AD991BC8}" type="datetimeFigureOut">
              <a:rPr lang="en-NZ" smtClean="0"/>
              <a:t>27/09/2021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5D29F-AD7A-40A3-90D1-5C7D45458A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F1443-A053-47AC-962C-46D85BEC89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16929-A883-446E-B000-A06150AF9A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47281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14211-E28D-4196-8F23-467118673D5D}" type="datetimeFigureOut">
              <a:rPr lang="en-NZ" smtClean="0"/>
              <a:t>27/09/2021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4C6E0-D6AA-4C96-836C-B12EBD6499B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38555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42832"/>
            <a:ext cx="9144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61728"/>
            <a:ext cx="9144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4FAA2F-2045-469B-8CCA-9D6C8CC6D1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54" y="3625236"/>
            <a:ext cx="3177248" cy="15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5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bullets v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1C35-F502-4AFC-BCE0-17E75C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48"/>
            <a:ext cx="10515600" cy="74582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30835-02B5-4CC1-BD49-B80EFA9C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926"/>
            <a:ext cx="10515600" cy="435133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buSzPct val="105000"/>
              <a:defRPr sz="2200">
                <a:solidFill>
                  <a:schemeClr val="tx2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−"/>
              <a:defRPr sz="22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2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2200"/>
            </a:lvl4pPr>
            <a:lvl5pPr>
              <a:buClr>
                <a:schemeClr val="accent1"/>
              </a:buClr>
              <a:defRPr sz="22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BFC05D-3F02-41AB-B619-6C88248533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551" y="421437"/>
            <a:ext cx="1638300" cy="78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5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bullets v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1C35-F502-4AFC-BCE0-17E75C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48"/>
            <a:ext cx="10515600" cy="74582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30835-02B5-4CC1-BD49-B80EFA9C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926"/>
            <a:ext cx="10515600" cy="435133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buSzPct val="105000"/>
              <a:defRPr sz="2200">
                <a:solidFill>
                  <a:schemeClr val="tx2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−"/>
              <a:defRPr sz="22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2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2200"/>
            </a:lvl4pPr>
            <a:lvl5pPr>
              <a:buClr>
                <a:schemeClr val="accent1"/>
              </a:buClr>
              <a:defRPr sz="22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050DE-0A5F-4EAE-BBAD-4B42CA1F08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551" y="421437"/>
            <a:ext cx="1638300" cy="78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65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plain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A755-ADDA-4D38-B98F-77D27BE23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11151"/>
            <a:ext cx="10515600" cy="6731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04A2C0-3929-4A83-85EC-2D444E9469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1" y="203951"/>
            <a:ext cx="1638300" cy="78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70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plain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A755-ADDA-4D38-B98F-77D27BE23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11151"/>
            <a:ext cx="10515600" cy="6731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3527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3778D-5522-4FD1-A1E9-328867823C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551" y="421437"/>
            <a:ext cx="1638300" cy="78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47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682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BDAB-8C03-49FE-9EAA-8162E4BB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3EFB5-8611-4301-81A0-65A7898C0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95327-1C22-4CDC-A9AC-3BB81D1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1756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caption small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BDAB-8C03-49FE-9EAA-8162E4BB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B3EFB5-8611-4301-81A0-65A7898C09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695327-1C22-4CDC-A9AC-3BB81D1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401E25-3513-46F0-A253-E10B0ACC37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1" y="352425"/>
            <a:ext cx="1143000" cy="54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1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11299"/>
            <a:ext cx="9144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ED370F-807E-48DD-A4F6-7B428A65D9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377" y="700874"/>
            <a:ext cx="3177246" cy="15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28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42832"/>
            <a:ext cx="9144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33153"/>
            <a:ext cx="9144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B910E-0FA5-46C7-BAA8-C388D2B4B7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54" y="3625236"/>
            <a:ext cx="3177246" cy="15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80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42832"/>
            <a:ext cx="9144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33153"/>
            <a:ext cx="9144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20563-6446-49B0-91C2-B1EE5EA4CA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54" y="3625236"/>
            <a:ext cx="3177246" cy="15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8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1932"/>
            <a:ext cx="9144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3750"/>
            <a:ext cx="9144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95913-650F-439E-8D46-C274C4FC6B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54" y="4253886"/>
            <a:ext cx="3177246" cy="15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1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077" y="1163959"/>
            <a:ext cx="9144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27140-71E4-44BA-9EE2-C80B8AD12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54" y="2348886"/>
            <a:ext cx="3177246" cy="15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1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DC7B2-556D-46CD-83ED-99A884FB9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04807"/>
            <a:ext cx="9144000" cy="852221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F1AF1-96C1-4AD2-BC34-4BA79B45D7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95675"/>
            <a:ext cx="9144000" cy="5386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N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D3CDB-5787-4DBF-B886-B04A2EE1F2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377" y="552199"/>
            <a:ext cx="3177246" cy="15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6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1C35-F502-4AFC-BCE0-17E75C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48"/>
            <a:ext cx="10515600" cy="74582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30835-02B5-4CC1-BD49-B80EFA9C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926"/>
            <a:ext cx="10515600" cy="4351338"/>
          </a:xfrm>
        </p:spPr>
        <p:txBody>
          <a:bodyPr>
            <a:normAutofit/>
          </a:bodyPr>
          <a:lstStyle>
            <a:lvl1pPr marL="457200" indent="-457200">
              <a:buClr>
                <a:schemeClr val="accent1"/>
              </a:buClr>
              <a:buSzPct val="100000"/>
              <a:buFont typeface="+mj-lt"/>
              <a:buAutoNum type="arabicPeriod"/>
              <a:defRPr sz="2200">
                <a:solidFill>
                  <a:schemeClr val="tx2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2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2200"/>
            </a:lvl4pPr>
            <a:lvl5pPr>
              <a:buClr>
                <a:schemeClr val="accent1"/>
              </a:buClr>
              <a:defRPr sz="22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E80A9-2E85-427F-A951-2383C697C9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6" y="5940393"/>
            <a:ext cx="1638300" cy="78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1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bullets v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61C35-F502-4AFC-BCE0-17E75CA4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048"/>
            <a:ext cx="10515600" cy="74582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30835-02B5-4CC1-BD49-B80EFA9C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926"/>
            <a:ext cx="10515600" cy="435133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buSzPct val="105000"/>
              <a:defRPr sz="2200">
                <a:solidFill>
                  <a:schemeClr val="tx2"/>
                </a:solidFill>
              </a:defRPr>
            </a:lvl1pPr>
            <a:lvl2pPr marL="685800" indent="-228600">
              <a:buClr>
                <a:schemeClr val="accent1"/>
              </a:buClr>
              <a:buFont typeface="Arial" panose="020B0604020202020204" pitchFamily="34" charset="0"/>
              <a:buChar char="−"/>
              <a:defRPr sz="22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1"/>
              </a:buClr>
              <a:buFont typeface="Courier New" panose="02070309020205020404" pitchFamily="49" charset="0"/>
              <a:buChar char="o"/>
              <a:defRPr sz="2200">
                <a:solidFill>
                  <a:schemeClr val="tx2"/>
                </a:solidFill>
              </a:defRPr>
            </a:lvl3pPr>
            <a:lvl4pPr>
              <a:buClr>
                <a:schemeClr val="accent1"/>
              </a:buClr>
              <a:defRPr sz="2200"/>
            </a:lvl4pPr>
            <a:lvl5pPr>
              <a:buClr>
                <a:schemeClr val="accent1"/>
              </a:buClr>
              <a:defRPr sz="2200"/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048868-0E40-4F0F-91F0-71D2170BFE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551" y="421437"/>
            <a:ext cx="1638300" cy="78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7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FA7C9D-D83C-4484-9533-0B150B1E6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860A2-5715-4DC5-A2F4-36393F043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EB925-7612-46E3-B325-E0F2E64E21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26115-93DD-439D-AB73-B403A1B14893}" type="datetimeFigureOut">
              <a:rPr lang="en-NZ" smtClean="0"/>
              <a:t>27/09/2021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83F4A-34D0-4D19-B9A4-0D24C5D73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97524-6E08-4C30-9778-5BEC932F6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F958E-C44B-42BD-9173-1DD03F7322B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3862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67" r:id="rId3"/>
    <p:sldLayoutId id="2147483668" r:id="rId4"/>
    <p:sldLayoutId id="2147483665" r:id="rId5"/>
    <p:sldLayoutId id="2147483669" r:id="rId6"/>
    <p:sldLayoutId id="2147483666" r:id="rId7"/>
    <p:sldLayoutId id="2147483662" r:id="rId8"/>
    <p:sldLayoutId id="2147483650" r:id="rId9"/>
    <p:sldLayoutId id="2147483660" r:id="rId10"/>
    <p:sldLayoutId id="2147483661" r:id="rId11"/>
    <p:sldLayoutId id="2147483654" r:id="rId12"/>
    <p:sldLayoutId id="2147483663" r:id="rId13"/>
    <p:sldLayoutId id="2147483664" r:id="rId14"/>
    <p:sldLayoutId id="2147483655" r:id="rId15"/>
    <p:sldLayoutId id="2147483657" r:id="rId16"/>
    <p:sldLayoutId id="214748367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BDC88B95-3DFA-4401-958A-3A34A17BD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035" y="2729949"/>
            <a:ext cx="10243930" cy="1855304"/>
          </a:xfrm>
        </p:spPr>
        <p:txBody>
          <a:bodyPr>
            <a:normAutofit fontScale="90000"/>
          </a:bodyPr>
          <a:lstStyle/>
          <a:p>
            <a:r>
              <a:rPr lang="sr-Latn-ME" dirty="0"/>
              <a:t>TEHNO-EKONOMSKA ANALIZA POTENCIJALNIH LOKACIJA ZA PRIKLJUČENJE OBNOVLJIVIH IZVORA ENERGIJE U KONTEKSTU CRNOGORSKOG ELEKTROPRENOSNOG SISTEMA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F4E442-4FF1-4054-8762-6CA6D0D69CC2}"/>
              </a:ext>
            </a:extLst>
          </p:cNvPr>
          <p:cNvSpPr txBox="1"/>
          <p:nvPr/>
        </p:nvSpPr>
        <p:spPr>
          <a:xfrm>
            <a:off x="4731027" y="5499653"/>
            <a:ext cx="7215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2000" dirty="0">
                <a:solidFill>
                  <a:schemeClr val="bg1"/>
                </a:solidFill>
                <a:latin typeface="+mj-lt"/>
              </a:rPr>
              <a:t>LAZAR ŠĆEKIĆ, ELEKTROTEHNIČKI FAKULTET</a:t>
            </a:r>
          </a:p>
          <a:p>
            <a:r>
              <a:rPr lang="sr-Latn-ME" sz="2000" dirty="0">
                <a:solidFill>
                  <a:schemeClr val="bg1"/>
                </a:solidFill>
                <a:latin typeface="+mj-lt"/>
              </a:rPr>
              <a:t>MIĆO KONTIĆ, NACIONALNI DISPEČERSKI CENTAR</a:t>
            </a:r>
          </a:p>
          <a:p>
            <a:r>
              <a:rPr lang="sr-Latn-ME" sz="2000" dirty="0">
                <a:solidFill>
                  <a:schemeClr val="bg1"/>
                </a:solidFill>
                <a:latin typeface="+mj-lt"/>
              </a:rPr>
              <a:t>NEDA SRDANOVIĆ, NACIONALNI DISPEČERSKI CENTAR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233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C61E2-2B94-47CB-B8D8-F52D2AAA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672"/>
            <a:ext cx="10515600" cy="745828"/>
          </a:xfrm>
        </p:spPr>
        <p:txBody>
          <a:bodyPr>
            <a:normAutofit/>
          </a:bodyPr>
          <a:lstStyle/>
          <a:p>
            <a:r>
              <a:rPr lang="en-US" sz="2500" dirty="0"/>
              <a:t>PODGORICA 2: OPTIMALNA I </a:t>
            </a:r>
            <a:r>
              <a:rPr lang="sr-Latn-ME" sz="2500" dirty="0"/>
              <a:t>SUBOPTIMALNA RJEŠENJA</a:t>
            </a:r>
            <a:endParaRPr lang="en-US" sz="2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9BF49-43E3-4D29-B5C3-E28D633D2672}"/>
              </a:ext>
            </a:extLst>
          </p:cNvPr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75" y="1222500"/>
            <a:ext cx="7262849" cy="500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1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C61E2-2B94-47CB-B8D8-F52D2AAA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672"/>
            <a:ext cx="10515600" cy="745828"/>
          </a:xfrm>
        </p:spPr>
        <p:txBody>
          <a:bodyPr>
            <a:normAutofit/>
          </a:bodyPr>
          <a:lstStyle/>
          <a:p>
            <a:r>
              <a:rPr lang="sr-Latn-ME" sz="2500" dirty="0"/>
              <a:t>USKA GRLA NA NIVOU ELEKTROPRENOSNOG SISTEMA</a:t>
            </a:r>
            <a:endParaRPr lang="en-US" sz="25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DFBE3C3-4590-48B2-AAC1-CFA45EF29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75799"/>
              </p:ext>
            </p:extLst>
          </p:nvPr>
        </p:nvGraphicFramePr>
        <p:xfrm>
          <a:off x="1231662" y="1386262"/>
          <a:ext cx="9728675" cy="4911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95753">
                  <a:extLst>
                    <a:ext uri="{9D8B030D-6E8A-4147-A177-3AD203B41FA5}">
                      <a16:colId xmlns:a16="http://schemas.microsoft.com/office/drawing/2014/main" val="3846130289"/>
                    </a:ext>
                  </a:extLst>
                </a:gridCol>
                <a:gridCol w="2510382">
                  <a:extLst>
                    <a:ext uri="{9D8B030D-6E8A-4147-A177-3AD203B41FA5}">
                      <a16:colId xmlns:a16="http://schemas.microsoft.com/office/drawing/2014/main" val="1520189380"/>
                    </a:ext>
                  </a:extLst>
                </a:gridCol>
                <a:gridCol w="1961270">
                  <a:extLst>
                    <a:ext uri="{9D8B030D-6E8A-4147-A177-3AD203B41FA5}">
                      <a16:colId xmlns:a16="http://schemas.microsoft.com/office/drawing/2014/main" val="2957826783"/>
                    </a:ext>
                  </a:extLst>
                </a:gridCol>
                <a:gridCol w="1961270">
                  <a:extLst>
                    <a:ext uri="{9D8B030D-6E8A-4147-A177-3AD203B41FA5}">
                      <a16:colId xmlns:a16="http://schemas.microsoft.com/office/drawing/2014/main" val="4162441129"/>
                    </a:ext>
                  </a:extLst>
                </a:gridCol>
              </a:tblGrid>
              <a:tr h="306955">
                <a:tc rowSpan="2"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 dirty="0">
                          <a:effectLst/>
                        </a:rPr>
                        <a:t>Dalekovod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 dirty="0">
                          <a:effectLst/>
                        </a:rPr>
                        <a:t>Vjerovatnoća preopterećenja </a:t>
                      </a:r>
                      <a:r>
                        <a:rPr lang="en-US" sz="2000" dirty="0">
                          <a:effectLst/>
                        </a:rPr>
                        <a:t>[%]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>
                          <a:effectLst/>
                        </a:rPr>
                        <a:t>Scenario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011162"/>
                  </a:ext>
                </a:extLst>
              </a:tr>
              <a:tr h="6139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>
                          <a:effectLst/>
                        </a:rPr>
                        <a:t>Uticajni čvor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 dirty="0">
                          <a:effectLst/>
                        </a:rPr>
                        <a:t>Instalisana snaga </a:t>
                      </a:r>
                      <a:r>
                        <a:rPr lang="en-US" sz="2000" dirty="0">
                          <a:effectLst/>
                        </a:rPr>
                        <a:t>[MW]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8660849"/>
                  </a:ext>
                </a:extLst>
              </a:tr>
              <a:tr h="306955">
                <a:tc rowSpan="3"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 dirty="0">
                          <a:effectLst/>
                        </a:rPr>
                        <a:t>110kV Budva – Lastva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 dirty="0">
                          <a:solidFill>
                            <a:schemeClr val="accent6"/>
                          </a:solidFill>
                          <a:effectLst/>
                        </a:rPr>
                        <a:t>23,4</a:t>
                      </a:r>
                      <a:endParaRPr lang="en-US" sz="20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 dirty="0">
                          <a:effectLst/>
                        </a:rPr>
                        <a:t>Budva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 dirty="0">
                          <a:effectLst/>
                        </a:rPr>
                        <a:t>90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7572877"/>
                  </a:ext>
                </a:extLst>
              </a:tr>
              <a:tr h="306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 dirty="0">
                          <a:effectLst/>
                        </a:rPr>
                        <a:t>Cetinje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 dirty="0">
                          <a:effectLst/>
                        </a:rPr>
                        <a:t>125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9164638"/>
                  </a:ext>
                </a:extLst>
              </a:tr>
              <a:tr h="306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 dirty="0">
                          <a:effectLst/>
                        </a:rPr>
                        <a:t>Bar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>
                          <a:effectLst/>
                        </a:rPr>
                        <a:t>145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3899004"/>
                  </a:ext>
                </a:extLst>
              </a:tr>
              <a:tr h="306955">
                <a:tc rowSpan="3"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>
                          <a:effectLst/>
                        </a:rPr>
                        <a:t>110kV Podgorica 1 – Podgorica 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>
                          <a:effectLst/>
                        </a:rPr>
                        <a:t>19,2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en-US" sz="2000">
                          <a:effectLst/>
                        </a:rPr>
                        <a:t>Podgorica 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en-US" sz="2000">
                          <a:effectLst/>
                        </a:rPr>
                        <a:t>45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1384128"/>
                  </a:ext>
                </a:extLst>
              </a:tr>
              <a:tr h="306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en-US" sz="2000">
                          <a:effectLst/>
                        </a:rPr>
                        <a:t>Podgorica 3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en-US" sz="2000">
                          <a:effectLst/>
                        </a:rPr>
                        <a:t>135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5221495"/>
                  </a:ext>
                </a:extLst>
              </a:tr>
              <a:tr h="306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en-US" sz="2000">
                          <a:effectLst/>
                        </a:rPr>
                        <a:t>Podgorica 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en-US" sz="2000">
                          <a:effectLst/>
                        </a:rPr>
                        <a:t>150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4366495"/>
                  </a:ext>
                </a:extLst>
              </a:tr>
              <a:tr h="306955">
                <a:tc rowSpan="4"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 dirty="0">
                          <a:effectLst/>
                        </a:rPr>
                        <a:t>110kV Perućica – Danilovgrad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 dirty="0">
                          <a:effectLst/>
                        </a:rPr>
                        <a:t>17,7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en-US" sz="2000" dirty="0">
                          <a:effectLst/>
                        </a:rPr>
                        <a:t>Nik</a:t>
                      </a:r>
                      <a:r>
                        <a:rPr lang="sr-Latn-ME" sz="2000" dirty="0">
                          <a:effectLst/>
                        </a:rPr>
                        <a:t>šić 1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en-US" sz="2000">
                          <a:solidFill>
                            <a:schemeClr val="accent6"/>
                          </a:solidFill>
                          <a:effectLst/>
                        </a:rPr>
                        <a:t>60</a:t>
                      </a:r>
                      <a:endParaRPr lang="en-US" sz="200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9156746"/>
                  </a:ext>
                </a:extLst>
              </a:tr>
              <a:tr h="306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en-US" sz="2000" dirty="0">
                          <a:effectLst/>
                        </a:rPr>
                        <a:t>Nikšić 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70</a:t>
                      </a:r>
                      <a:endParaRPr lang="en-US" sz="20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3764910"/>
                  </a:ext>
                </a:extLst>
              </a:tr>
              <a:tr h="306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en-US" sz="2000">
                          <a:effectLst/>
                        </a:rPr>
                        <a:t>Krnovo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80</a:t>
                      </a:r>
                      <a:endParaRPr lang="en-US" sz="20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24363821"/>
                  </a:ext>
                </a:extLst>
              </a:tr>
              <a:tr h="306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en-US" sz="2000">
                          <a:effectLst/>
                        </a:rPr>
                        <a:t>Brezna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en-US" sz="2000" dirty="0">
                          <a:solidFill>
                            <a:schemeClr val="accent6"/>
                          </a:solidFill>
                          <a:effectLst/>
                        </a:rPr>
                        <a:t>80</a:t>
                      </a:r>
                      <a:endParaRPr lang="en-US" sz="2000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230873"/>
                  </a:ext>
                </a:extLst>
              </a:tr>
              <a:tr h="306955">
                <a:tc rowSpan="3"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 dirty="0">
                          <a:effectLst/>
                        </a:rPr>
                        <a:t>110kV Ribarevine – Mojkovac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 dirty="0">
                          <a:effectLst/>
                        </a:rPr>
                        <a:t>9,3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>
                          <a:effectLst/>
                        </a:rPr>
                        <a:t>Mojkovac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>
                          <a:effectLst/>
                        </a:rPr>
                        <a:t>190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0040339"/>
                  </a:ext>
                </a:extLst>
              </a:tr>
              <a:tr h="306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>
                          <a:effectLst/>
                        </a:rPr>
                        <a:t>Ribarevine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>
                          <a:effectLst/>
                        </a:rPr>
                        <a:t>270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4872577"/>
                  </a:ext>
                </a:extLst>
              </a:tr>
              <a:tr h="3069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>
                          <a:effectLst/>
                        </a:rPr>
                        <a:t>Podgorica 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14020" algn="l"/>
                        </a:tabLst>
                      </a:pPr>
                      <a:r>
                        <a:rPr lang="sr-Latn-ME" sz="2000" dirty="0">
                          <a:effectLst/>
                        </a:rPr>
                        <a:t>320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4793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61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C61E2-2B94-47CB-B8D8-F52D2AAA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672"/>
            <a:ext cx="10515600" cy="745828"/>
          </a:xfrm>
        </p:spPr>
        <p:txBody>
          <a:bodyPr>
            <a:normAutofit/>
          </a:bodyPr>
          <a:lstStyle/>
          <a:p>
            <a:r>
              <a:rPr lang="sr-Latn-ME" sz="2500" dirty="0"/>
              <a:t>ŠEMA ELEKTROPRENOSNOG SISTEMA</a:t>
            </a:r>
            <a:endParaRPr lang="en-US" sz="2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7897" y="-4419872"/>
            <a:ext cx="13227793" cy="1729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14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C61E2-2B94-47CB-B8D8-F52D2AAA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672"/>
            <a:ext cx="10515600" cy="745828"/>
          </a:xfrm>
        </p:spPr>
        <p:txBody>
          <a:bodyPr>
            <a:normAutofit/>
          </a:bodyPr>
          <a:lstStyle/>
          <a:p>
            <a:r>
              <a:rPr lang="sr-Latn-ME" sz="2500" dirty="0"/>
              <a:t>PITANJA ZA DISKUSIJU</a:t>
            </a:r>
            <a:endParaRPr lang="en-US" sz="2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F3E93-E9A3-4396-AA0C-D4F6474C8831}"/>
              </a:ext>
            </a:extLst>
          </p:cNvPr>
          <p:cNvSpPr txBox="1"/>
          <p:nvPr/>
        </p:nvSpPr>
        <p:spPr>
          <a:xfrm>
            <a:off x="838200" y="1222500"/>
            <a:ext cx="105156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Na </a:t>
            </a:r>
            <a:r>
              <a:rPr lang="sr-Latn-ME" sz="2400" b="0" i="0" dirty="0">
                <a:solidFill>
                  <a:srgbClr val="000000"/>
                </a:solidFill>
                <a:effectLst/>
                <a:latin typeface="+mj-lt"/>
              </a:rPr>
              <a:t>osnovu čega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su </a:t>
            </a:r>
            <a:r>
              <a:rPr lang="sr-Latn-ME" sz="2400" b="0" i="0" dirty="0">
                <a:solidFill>
                  <a:srgbClr val="000000"/>
                </a:solidFill>
                <a:effectLst/>
                <a:latin typeface="+mj-lt"/>
              </a:rPr>
              <a:t>odabrani predloženi režimi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za </a:t>
            </a:r>
            <a:r>
              <a:rPr lang="sr-Latn-ME" sz="2400" b="0" i="0" dirty="0">
                <a:solidFill>
                  <a:srgbClr val="000000"/>
                </a:solidFill>
                <a:effectLst/>
                <a:latin typeface="+mj-lt"/>
              </a:rPr>
              <a:t>analizu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? U </a:t>
            </a:r>
            <a:r>
              <a:rPr lang="sr-Latn-ME" sz="2400" b="0" i="0" dirty="0">
                <a:solidFill>
                  <a:srgbClr val="000000"/>
                </a:solidFill>
                <a:effectLst/>
                <a:latin typeface="+mj-lt"/>
              </a:rPr>
              <a:t>čemu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se </a:t>
            </a:r>
            <a:r>
              <a:rPr lang="sr-Latn-ME" sz="2400" b="0" i="0" dirty="0">
                <a:solidFill>
                  <a:srgbClr val="000000"/>
                </a:solidFill>
                <a:effectLst/>
                <a:latin typeface="+mj-lt"/>
              </a:rPr>
              <a:t>ogleda njihova kritičnost kada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 je </a:t>
            </a:r>
            <a:r>
              <a:rPr lang="sr-Latn-ME" sz="2400" b="0" i="0" dirty="0">
                <a:solidFill>
                  <a:srgbClr val="000000"/>
                </a:solidFill>
                <a:effectLst/>
                <a:latin typeface="+mj-lt"/>
              </a:rPr>
              <a:t>priključenje novih izvora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u </a:t>
            </a:r>
            <a:r>
              <a:rPr lang="sr-Latn-ME" sz="2400" b="0" i="0" dirty="0">
                <a:solidFill>
                  <a:srgbClr val="000000"/>
                </a:solidFill>
                <a:effectLst/>
                <a:latin typeface="+mj-lt"/>
              </a:rPr>
              <a:t>pitanju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? </a:t>
            </a:r>
            <a:endParaRPr lang="sr-Latn-ME" sz="2400" b="0" i="0" dirty="0">
              <a:solidFill>
                <a:srgbClr val="000000"/>
              </a:solidFill>
              <a:effectLst/>
              <a:latin typeface="+mj-lt"/>
            </a:endParaRPr>
          </a:p>
          <a:p>
            <a:pPr marL="457200" indent="-457200" algn="just">
              <a:buAutoNum type="arabicPeriod"/>
            </a:pPr>
            <a:r>
              <a:rPr lang="sr-Latn-ME" sz="2400" b="0" i="0" dirty="0">
                <a:solidFill>
                  <a:srgbClr val="000000"/>
                </a:solidFill>
                <a:effectLst/>
                <a:latin typeface="+mj-lt"/>
              </a:rPr>
              <a:t>S obzirom da je pretpostavljena obaveza mrežnog operatora za priključenje obnovljivih izvora energije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sr-Latn-ME" sz="2400" b="0" i="0" dirty="0">
                <a:solidFill>
                  <a:srgbClr val="000000"/>
                </a:solidFill>
                <a:effectLst/>
                <a:latin typeface="+mj-lt"/>
              </a:rPr>
              <a:t>kome je namijenjena ova tehno-ekonomska analiza? Kako postupiti prema predloženoj investiciji ukoliko je trošak za priključenje visok? Koja je optimalna granica troška investicije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+mj-lt"/>
              </a:rPr>
              <a:t>u </a:t>
            </a:r>
            <a:r>
              <a:rPr lang="sr-Latn-ME" sz="2400" b="0" i="0" dirty="0">
                <a:solidFill>
                  <a:srgbClr val="000000"/>
                </a:solidFill>
                <a:effectLst/>
                <a:latin typeface="+mj-lt"/>
              </a:rPr>
              <a:t>novi izvor i troška priključenja i balansiranja da bi projekat bio društveno prihvatljiv? </a:t>
            </a:r>
          </a:p>
          <a:p>
            <a:pPr marL="457200" indent="-457200" algn="just">
              <a:buAutoNum type="arabicPeriod"/>
            </a:pPr>
            <a:r>
              <a:rPr lang="sr-Latn-ME" sz="2400" dirty="0">
                <a:solidFill>
                  <a:srgbClr val="000000"/>
                </a:solidFill>
                <a:latin typeface="+mj-lt"/>
              </a:rPr>
              <a:t>K</a:t>
            </a:r>
            <a:r>
              <a:rPr lang="sr-Latn-ME" sz="2400" b="0" i="0" dirty="0">
                <a:solidFill>
                  <a:srgbClr val="000000"/>
                </a:solidFill>
                <a:effectLst/>
                <a:latin typeface="+mj-lt"/>
              </a:rPr>
              <a:t>ako bi izgledali prioriteti među odabranim rješenjima ukoliko bi se Crna Gora posmatrala integralno (kao jedna regija). Da li je možda u regiji oko Bara ekonomičniji neki izvor baziran na solarnoj energiji (iako u toj regiji nije prepoznata kao najbolje rješenje) nego optimalni izbor u nekoj drugoj regiji?</a:t>
            </a:r>
            <a:endParaRPr lang="sr-Latn-ME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925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C61E2-2B94-47CB-B8D8-F52D2AAA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672"/>
            <a:ext cx="10515600" cy="745828"/>
          </a:xfrm>
        </p:spPr>
        <p:txBody>
          <a:bodyPr>
            <a:normAutofit/>
          </a:bodyPr>
          <a:lstStyle/>
          <a:p>
            <a:r>
              <a:rPr lang="sr-Latn-ME" sz="2500" dirty="0"/>
              <a:t>TEORETSKI POTENCIJAL OBNOVLJIVIH IZVORA ENERGIJE</a:t>
            </a:r>
            <a:endParaRPr lang="en-US" sz="25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C0AB6-9126-43A3-BA79-E6B548474C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00" y="1222459"/>
            <a:ext cx="5078423" cy="4564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853B12-79E9-4A9A-A1D7-595275E9117C}"/>
              </a:ext>
            </a:extLst>
          </p:cNvPr>
          <p:cNvPicPr>
            <a:picLocks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00" y="1222500"/>
            <a:ext cx="5079600" cy="4564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43D234-96C2-46FC-9D92-3B3AC413EF6D}"/>
              </a:ext>
            </a:extLst>
          </p:cNvPr>
          <p:cNvSpPr txBox="1"/>
          <p:nvPr/>
        </p:nvSpPr>
        <p:spPr>
          <a:xfrm>
            <a:off x="1683992" y="582524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lphaLcParenR"/>
            </a:pPr>
            <a:r>
              <a:rPr lang="sr-Latn-ME" sz="2000" dirty="0">
                <a:latin typeface="+mj-lt"/>
              </a:rPr>
              <a:t>Potencijal energije vjetra</a:t>
            </a:r>
            <a:r>
              <a:rPr lang="en-US" sz="2000" dirty="0">
                <a:latin typeface="+mj-lt"/>
              </a:rPr>
              <a:t> </a:t>
            </a:r>
            <a:endParaRPr lang="sr-Latn-ME" sz="2000" dirty="0">
              <a:latin typeface="+mj-lt"/>
            </a:endParaRPr>
          </a:p>
          <a:p>
            <a:pPr algn="ctr"/>
            <a:r>
              <a:rPr lang="en-US" sz="2000" dirty="0">
                <a:latin typeface="+mj-lt"/>
              </a:rPr>
              <a:t>(360,000 ta</a:t>
            </a:r>
            <a:r>
              <a:rPr lang="sr-Latn-ME" sz="2000" dirty="0">
                <a:latin typeface="+mj-lt"/>
              </a:rPr>
              <a:t>čaka)</a:t>
            </a:r>
            <a:endParaRPr lang="en-US" sz="20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91CF3-3331-48FC-BFA1-B0F72F1F0ED1}"/>
              </a:ext>
            </a:extLst>
          </p:cNvPr>
          <p:cNvSpPr txBox="1"/>
          <p:nvPr/>
        </p:nvSpPr>
        <p:spPr>
          <a:xfrm>
            <a:off x="7030008" y="5825242"/>
            <a:ext cx="3566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2000" dirty="0">
                <a:latin typeface="+mj-lt"/>
              </a:rPr>
              <a:t>b) Potencijal solarne energije</a:t>
            </a:r>
          </a:p>
          <a:p>
            <a:pPr algn="ctr"/>
            <a:r>
              <a:rPr lang="en-US" sz="2000" dirty="0">
                <a:latin typeface="+mj-lt"/>
              </a:rPr>
              <a:t>(</a:t>
            </a:r>
            <a:r>
              <a:rPr lang="sr-Latn-ME" sz="2000" dirty="0">
                <a:latin typeface="+mj-lt"/>
              </a:rPr>
              <a:t>40</a:t>
            </a:r>
            <a:r>
              <a:rPr lang="en-US" sz="2000" dirty="0">
                <a:latin typeface="+mj-lt"/>
              </a:rPr>
              <a:t>,000 ta</a:t>
            </a:r>
            <a:r>
              <a:rPr lang="sr-Latn-ME" sz="2000" dirty="0">
                <a:latin typeface="+mj-lt"/>
              </a:rPr>
              <a:t>čaka)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34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C61E2-2B94-47CB-B8D8-F52D2AAA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672"/>
            <a:ext cx="10515600" cy="745828"/>
          </a:xfrm>
        </p:spPr>
        <p:txBody>
          <a:bodyPr>
            <a:normAutofit/>
          </a:bodyPr>
          <a:lstStyle/>
          <a:p>
            <a:r>
              <a:rPr lang="sr-Latn-ME" sz="2500" dirty="0"/>
              <a:t>TEHNO-EKONOMSKI I EKOLOŠKI KRITERIJUMI</a:t>
            </a:r>
            <a:endParaRPr lang="en-US" sz="2500" dirty="0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4C23D799-6C21-4879-9F1E-39AD33C768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9938394"/>
              </p:ext>
            </p:extLst>
          </p:nvPr>
        </p:nvGraphicFramePr>
        <p:xfrm>
          <a:off x="994809" y="2060848"/>
          <a:ext cx="10358991" cy="3646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6991">
                  <a:extLst>
                    <a:ext uri="{9D8B030D-6E8A-4147-A177-3AD203B41FA5}">
                      <a16:colId xmlns:a16="http://schemas.microsoft.com/office/drawing/2014/main" val="3134760318"/>
                    </a:ext>
                  </a:extLst>
                </a:gridCol>
                <a:gridCol w="4536000">
                  <a:extLst>
                    <a:ext uri="{9D8B030D-6E8A-4147-A177-3AD203B41FA5}">
                      <a16:colId xmlns:a16="http://schemas.microsoft.com/office/drawing/2014/main" val="1329850398"/>
                    </a:ext>
                  </a:extLst>
                </a:gridCol>
                <a:gridCol w="4536000">
                  <a:extLst>
                    <a:ext uri="{9D8B030D-6E8A-4147-A177-3AD203B41FA5}">
                      <a16:colId xmlns:a16="http://schemas.microsoft.com/office/drawing/2014/main" val="3689622563"/>
                    </a:ext>
                  </a:extLst>
                </a:gridCol>
              </a:tblGrid>
              <a:tr h="4145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2000" b="1" dirty="0"/>
                        <a:t>Energija vjetra</a:t>
                      </a:r>
                      <a:endParaRPr lang="en-US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ME" sz="2000" b="1" dirty="0"/>
                        <a:t>Solarna energija</a:t>
                      </a:r>
                      <a:endParaRPr lang="en-US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6936187"/>
                  </a:ext>
                </a:extLst>
              </a:tr>
              <a:tr h="1689923">
                <a:tc>
                  <a:txBody>
                    <a:bodyPr/>
                    <a:lstStyle/>
                    <a:p>
                      <a:pPr algn="ctr"/>
                      <a:r>
                        <a:rPr lang="sr-Latn-ME" sz="2000" b="1" dirty="0"/>
                        <a:t>Tehno-ekonomski kriterijumi</a:t>
                      </a:r>
                      <a:endParaRPr lang="en-US" sz="2000" b="1" dirty="0"/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sr-Latn-ME" sz="2000" dirty="0"/>
                        <a:t>Srednja brzina vjetra veća od 6m/s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sr-Latn-ME" sz="2000" dirty="0"/>
                        <a:t>Srednja gustina snage vjetra veća od 200 W/m</a:t>
                      </a:r>
                      <a:r>
                        <a:rPr lang="sr-Latn-ME" sz="2000" baseline="30000" dirty="0"/>
                        <a:t>2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sr-Latn-ME" sz="2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Faktor kapaciteta veći od 15%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sr-Latn-ME" sz="2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Nadmorska visina manja od 2000m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en-US" sz="2000" dirty="0"/>
                        <a:t>Godi</a:t>
                      </a:r>
                      <a:r>
                        <a:rPr lang="sr-Latn-ME" sz="2000" dirty="0"/>
                        <a:t>šnja insolacija veća od 1,300 kWh/m</a:t>
                      </a:r>
                      <a:r>
                        <a:rPr lang="sr-Latn-ME" sz="2000" baseline="30000" dirty="0"/>
                        <a:t>2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sr-Latn-ME" sz="2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Faktor kapaciteta veći od 15%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sr-Latn-ME" sz="2000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Nadmorska visina manja od 2000m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508715"/>
                  </a:ext>
                </a:extLst>
              </a:tr>
              <a:tr h="1542228">
                <a:tc>
                  <a:txBody>
                    <a:bodyPr/>
                    <a:lstStyle/>
                    <a:p>
                      <a:pPr algn="ctr"/>
                      <a:r>
                        <a:rPr lang="sr-Latn-ME" sz="2000" b="1" dirty="0"/>
                        <a:t>Ekološki kriterijumi</a:t>
                      </a:r>
                      <a:endParaRPr lang="en-US" sz="2000" b="1" dirty="0"/>
                    </a:p>
                  </a:txBody>
                  <a:tcPr vert="vert270" anchor="ctr"/>
                </a:tc>
                <a:tc gridSpan="2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sr-Latn-ME" sz="2000" dirty="0"/>
                        <a:t>Zabranjene su: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sr-Latn-ME" sz="2000" dirty="0"/>
                        <a:t>Lokacije u nacionalnim parkovima ili u njihovoj blizini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sr-Latn-ME" sz="2000" dirty="0"/>
                        <a:t>Lokacije koje pripadaju UNESCO kulturnoj baštini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sr-Latn-ME" sz="2000" dirty="0"/>
                        <a:t>Lokacije u gradskom jezgru sa velikom gustinom naseljenosti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358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319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C61E2-2B94-47CB-B8D8-F52D2AAA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672"/>
            <a:ext cx="10515600" cy="745828"/>
          </a:xfrm>
        </p:spPr>
        <p:txBody>
          <a:bodyPr>
            <a:normAutofit/>
          </a:bodyPr>
          <a:lstStyle/>
          <a:p>
            <a:r>
              <a:rPr lang="sr-Latn-ME" sz="2500" dirty="0"/>
              <a:t>ISKORISTIVI POTENCIJAL OBNOVLJIVIH IZVORA ENERGIJE</a:t>
            </a:r>
            <a:endParaRPr lang="en-US" sz="25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43D234-96C2-46FC-9D92-3B3AC413EF6D}"/>
              </a:ext>
            </a:extLst>
          </p:cNvPr>
          <p:cNvSpPr txBox="1"/>
          <p:nvPr/>
        </p:nvSpPr>
        <p:spPr>
          <a:xfrm>
            <a:off x="1683992" y="582524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lphaLcParenR"/>
            </a:pPr>
            <a:r>
              <a:rPr lang="sr-Latn-ME" sz="2000" dirty="0">
                <a:latin typeface="+mj-lt"/>
              </a:rPr>
              <a:t>Iskoristivi potencijal</a:t>
            </a:r>
          </a:p>
          <a:p>
            <a:pPr algn="ctr"/>
            <a:r>
              <a:rPr lang="sr-Latn-ME" sz="2000" dirty="0">
                <a:latin typeface="+mj-lt"/>
              </a:rPr>
              <a:t>energije vjetra</a:t>
            </a:r>
            <a:endParaRPr lang="en-US" sz="20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91CF3-3331-48FC-BFA1-B0F72F1F0ED1}"/>
              </a:ext>
            </a:extLst>
          </p:cNvPr>
          <p:cNvSpPr txBox="1"/>
          <p:nvPr/>
        </p:nvSpPr>
        <p:spPr>
          <a:xfrm>
            <a:off x="7032397" y="5825242"/>
            <a:ext cx="3566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ME" sz="2000" dirty="0">
                <a:latin typeface="+mj-lt"/>
              </a:rPr>
              <a:t>b) Iskoristivi potencijal solarne energije</a:t>
            </a:r>
            <a:endParaRPr lang="en-US" sz="20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0FFF0-866C-44C1-A351-70ABED09E499}"/>
              </a:ext>
            </a:extLst>
          </p:cNvPr>
          <p:cNvPicPr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0" y="1201047"/>
            <a:ext cx="5076000" cy="456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9302BF-BF1F-4CFC-8BF3-35ECFC2854AC}"/>
              </a:ext>
            </a:extLst>
          </p:cNvPr>
          <p:cNvPicPr>
            <a:picLocks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800" y="1201047"/>
            <a:ext cx="5076000" cy="45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5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C61E2-2B94-47CB-B8D8-F52D2AAA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672"/>
            <a:ext cx="10515600" cy="745828"/>
          </a:xfrm>
        </p:spPr>
        <p:txBody>
          <a:bodyPr>
            <a:normAutofit/>
          </a:bodyPr>
          <a:lstStyle/>
          <a:p>
            <a:r>
              <a:rPr lang="sr-Latn-ME" sz="2500" dirty="0"/>
              <a:t>EKONOMSKA ANALIZA ISKORISTIVOG POTENCIJALA</a:t>
            </a:r>
            <a:endParaRPr lang="en-US" sz="25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A3A9C85-C4F8-4F7D-A081-F1E984F09D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7580308"/>
              </p:ext>
            </p:extLst>
          </p:nvPr>
        </p:nvGraphicFramePr>
        <p:xfrm>
          <a:off x="1394523" y="1143000"/>
          <a:ext cx="9402954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C46362-D781-4993-845D-92E3E08707BD}"/>
                  </a:ext>
                </a:extLst>
              </p:cNvPr>
              <p:cNvSpPr txBox="1"/>
              <p:nvPr/>
            </p:nvSpPr>
            <p:spPr>
              <a:xfrm>
                <a:off x="4018796" y="5169330"/>
                <a:ext cx="4154407" cy="12318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ME" sz="2000" i="1">
                          <a:latin typeface="Cambria Math" panose="02040503050406030204" pitchFamily="18" charset="0"/>
                        </a:rPr>
                        <m:t>𝐿𝐶𝑜𝐸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𝐶𝐴𝑃𝐸𝑋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𝑂𝑃𝐸𝑋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(1+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(1+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𝑊𝐴𝐶𝐶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𝐴𝐸𝑃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(1+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𝑊𝐴𝐶𝐶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C46362-D781-4993-845D-92E3E0870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796" y="5169330"/>
                <a:ext cx="4154407" cy="1231876"/>
              </a:xfrm>
              <a:prstGeom prst="rect">
                <a:avLst/>
              </a:prstGeom>
              <a:blipFill>
                <a:blip r:embed="rId3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721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7" grpId="0">
        <p:bldAsOne/>
      </p:bldGraphic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C61E2-2B94-47CB-B8D8-F52D2AAA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672"/>
            <a:ext cx="10515600" cy="745828"/>
          </a:xfrm>
        </p:spPr>
        <p:txBody>
          <a:bodyPr>
            <a:normAutofit/>
          </a:bodyPr>
          <a:lstStyle/>
          <a:p>
            <a:r>
              <a:rPr lang="sr-Latn-ME" sz="2500" dirty="0"/>
              <a:t>EKONOMSKA ANALIZA ISKORISTIVOG POTENCIJALA</a:t>
            </a:r>
            <a:endParaRPr lang="en-US" sz="25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C46362-D781-4993-845D-92E3E08707BD}"/>
                  </a:ext>
                </a:extLst>
              </p:cNvPr>
              <p:cNvSpPr txBox="1"/>
              <p:nvPr/>
            </p:nvSpPr>
            <p:spPr>
              <a:xfrm>
                <a:off x="4018792" y="3723665"/>
                <a:ext cx="4154407" cy="12318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r-Latn-ME" sz="2000" i="1">
                          <a:latin typeface="Cambria Math" panose="02040503050406030204" pitchFamily="18" charset="0"/>
                        </a:rPr>
                        <m:t>𝐿𝐶𝑜𝐸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𝐶𝐴𝑃𝐸𝑋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𝑂𝑃𝐸𝑋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(1+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(1+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𝑊𝐴𝐶𝐶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𝐴𝐸𝑃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(1+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𝑊𝐴𝐶𝐶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C46362-D781-4993-845D-92E3E0870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8792" y="3723665"/>
                <a:ext cx="4154407" cy="1231876"/>
              </a:xfrm>
              <a:prstGeom prst="rect">
                <a:avLst/>
              </a:prstGeom>
              <a:blipFill>
                <a:blip r:embed="rId2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0802FC-0467-4378-AC26-33D42FFE0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014357"/>
              </p:ext>
            </p:extLst>
          </p:nvPr>
        </p:nvGraphicFramePr>
        <p:xfrm>
          <a:off x="1311399" y="1971051"/>
          <a:ext cx="9569195" cy="11849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9757">
                  <a:extLst>
                    <a:ext uri="{9D8B030D-6E8A-4147-A177-3AD203B41FA5}">
                      <a16:colId xmlns:a16="http://schemas.microsoft.com/office/drawing/2014/main" val="1201710881"/>
                    </a:ext>
                  </a:extLst>
                </a:gridCol>
                <a:gridCol w="2223146">
                  <a:extLst>
                    <a:ext uri="{9D8B030D-6E8A-4147-A177-3AD203B41FA5}">
                      <a16:colId xmlns:a16="http://schemas.microsoft.com/office/drawing/2014/main" val="2787702141"/>
                    </a:ext>
                  </a:extLst>
                </a:gridCol>
                <a:gridCol w="2223146">
                  <a:extLst>
                    <a:ext uri="{9D8B030D-6E8A-4147-A177-3AD203B41FA5}">
                      <a16:colId xmlns:a16="http://schemas.microsoft.com/office/drawing/2014/main" val="179551157"/>
                    </a:ext>
                  </a:extLst>
                </a:gridCol>
                <a:gridCol w="2223146">
                  <a:extLst>
                    <a:ext uri="{9D8B030D-6E8A-4147-A177-3AD203B41FA5}">
                      <a16:colId xmlns:a16="http://schemas.microsoft.com/office/drawing/2014/main" val="962740573"/>
                    </a:ext>
                  </a:extLst>
                </a:gridCol>
              </a:tblGrid>
              <a:tr h="82550">
                <a:tc>
                  <a:txBody>
                    <a:bodyPr/>
                    <a:lstStyle/>
                    <a:p>
                      <a:pPr indent="182880" algn="ctr">
                        <a:lnSpc>
                          <a:spcPct val="95000"/>
                        </a:lnSpc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spc="-5" dirty="0">
                          <a:effectLst/>
                        </a:rPr>
                        <a:t> </a:t>
                      </a:r>
                      <a:endParaRPr lang="en-US" sz="2800" spc="-5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95000"/>
                        </a:lnSpc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spc="-5" dirty="0">
                          <a:effectLst/>
                        </a:rPr>
                        <a:t>Solar PV</a:t>
                      </a:r>
                      <a:endParaRPr lang="en-US" sz="2800" spc="-5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95000"/>
                        </a:lnSpc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spc="-5">
                          <a:effectLst/>
                        </a:rPr>
                        <a:t>Wind (onshore)</a:t>
                      </a:r>
                      <a:endParaRPr lang="en-US" sz="2800" spc="-5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95000"/>
                        </a:lnSpc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spc="-5">
                          <a:effectLst/>
                        </a:rPr>
                        <a:t>Wind (offshore)</a:t>
                      </a:r>
                      <a:endParaRPr lang="en-US" sz="2800" spc="-5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988720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indent="182880" algn="ctr">
                        <a:lnSpc>
                          <a:spcPct val="95000"/>
                        </a:lnSpc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spc="-5" dirty="0">
                          <a:effectLst/>
                        </a:rPr>
                        <a:t>CAPEX (€/MW)</a:t>
                      </a:r>
                      <a:endParaRPr lang="en-US" sz="2800" spc="-5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95000"/>
                        </a:lnSpc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spc="-5">
                          <a:effectLst/>
                        </a:rPr>
                        <a:t>431,000</a:t>
                      </a:r>
                      <a:endParaRPr lang="en-US" sz="2800" spc="-5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95000"/>
                        </a:lnSpc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spc="-5">
                          <a:effectLst/>
                        </a:rPr>
                        <a:t>1,197,000</a:t>
                      </a:r>
                      <a:endParaRPr lang="en-US" sz="2800" spc="-5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95000"/>
                        </a:lnSpc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spc="-5">
                          <a:effectLst/>
                        </a:rPr>
                        <a:t>3,398,000</a:t>
                      </a:r>
                      <a:endParaRPr lang="en-US" sz="2800" spc="-5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0274840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indent="182880" algn="ctr">
                        <a:lnSpc>
                          <a:spcPct val="95000"/>
                        </a:lnSpc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spc="-5">
                          <a:effectLst/>
                        </a:rPr>
                        <a:t>OPEX (€/MW/a)</a:t>
                      </a:r>
                      <a:endParaRPr lang="en-US" sz="2800" spc="-5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95000"/>
                        </a:lnSpc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spc="-5">
                          <a:effectLst/>
                        </a:rPr>
                        <a:t>8,800</a:t>
                      </a:r>
                      <a:endParaRPr lang="en-US" sz="2800" spc="-5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95000"/>
                        </a:lnSpc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spc="-5">
                          <a:effectLst/>
                        </a:rPr>
                        <a:t>36,000</a:t>
                      </a:r>
                      <a:endParaRPr lang="en-US" sz="2800" spc="-5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95000"/>
                        </a:lnSpc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spc="-5">
                          <a:effectLst/>
                        </a:rPr>
                        <a:t>108,000</a:t>
                      </a:r>
                      <a:endParaRPr lang="en-US" sz="2800" spc="-5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4736992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indent="182880" algn="ctr">
                        <a:lnSpc>
                          <a:spcPct val="95000"/>
                        </a:lnSpc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spc="-5">
                          <a:effectLst/>
                        </a:rPr>
                        <a:t>WACC (%)</a:t>
                      </a:r>
                      <a:endParaRPr lang="en-US" sz="2800" spc="-5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95000"/>
                        </a:lnSpc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spc="-5">
                          <a:effectLst/>
                        </a:rPr>
                        <a:t>5.4</a:t>
                      </a:r>
                      <a:endParaRPr lang="en-US" sz="2800" spc="-5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95000"/>
                        </a:lnSpc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spc="-5">
                          <a:effectLst/>
                        </a:rPr>
                        <a:t>7.3</a:t>
                      </a:r>
                      <a:endParaRPr lang="en-US" sz="2800" spc="-5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182880" algn="ctr">
                        <a:lnSpc>
                          <a:spcPct val="95000"/>
                        </a:lnSpc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2000" spc="-5" dirty="0">
                          <a:effectLst/>
                        </a:rPr>
                        <a:t>8.3</a:t>
                      </a:r>
                      <a:endParaRPr lang="en-US" sz="2800" spc="-5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8068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481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C61E2-2B94-47CB-B8D8-F52D2AAA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672"/>
            <a:ext cx="10515600" cy="745828"/>
          </a:xfrm>
        </p:spPr>
        <p:txBody>
          <a:bodyPr>
            <a:normAutofit/>
          </a:bodyPr>
          <a:lstStyle/>
          <a:p>
            <a:r>
              <a:rPr lang="sr-Latn-ME" sz="2500" dirty="0"/>
              <a:t>MODEL CRNOGORSKOG ELEKTROPRENOSNOG SISTEMA</a:t>
            </a:r>
            <a:endParaRPr lang="en-US" sz="25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9B2F97-C2C3-400E-A7B2-E5185C12753D}"/>
              </a:ext>
            </a:extLst>
          </p:cNvPr>
          <p:cNvSpPr txBox="1"/>
          <p:nvPr/>
        </p:nvSpPr>
        <p:spPr>
          <a:xfrm>
            <a:off x="1055440" y="1555462"/>
            <a:ext cx="10081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ME" sz="2000" dirty="0"/>
              <a:t>5 karakterističnih topologija mreže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10 </a:t>
            </a:r>
            <a:r>
              <a:rPr lang="sr-Latn-ME" sz="2000" dirty="0"/>
              <a:t>karakterističnih scenarija snaga razmjene na interkonektivnim dalekovodima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10 karakteristi</a:t>
            </a:r>
            <a:r>
              <a:rPr lang="sr-Latn-ME" sz="2000" dirty="0"/>
              <a:t>čnih konzuma na nivou sistema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ME" sz="2000" dirty="0"/>
              <a:t>10 karakterističnih scenarija dispečinga elektrana</a:t>
            </a:r>
          </a:p>
        </p:txBody>
      </p:sp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499886AB-87DC-4EA3-8F41-100A8D43769E}"/>
              </a:ext>
            </a:extLst>
          </p:cNvPr>
          <p:cNvGrpSpPr/>
          <p:nvPr/>
        </p:nvGrpSpPr>
        <p:grpSpPr>
          <a:xfrm>
            <a:off x="639614" y="3166602"/>
            <a:ext cx="11158293" cy="3041845"/>
            <a:chOff x="639614" y="3166602"/>
            <a:chExt cx="11158293" cy="30418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E74674-6B1A-4665-8F3E-26A17F88B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54791" y="3166602"/>
              <a:ext cx="3643116" cy="3041845"/>
            </a:xfrm>
            <a:prstGeom prst="rect">
              <a:avLst/>
            </a:prstGeom>
          </p:spPr>
        </p:pic>
        <p:pic>
          <p:nvPicPr>
            <p:cNvPr id="2050" name="Picture 2" descr="Home">
              <a:extLst>
                <a:ext uri="{FF2B5EF4-FFF2-40B4-BE49-F238E27FC236}">
                  <a16:creationId xmlns:a16="http://schemas.microsoft.com/office/drawing/2014/main" id="{3C27050E-378B-49A2-BAC9-FF542E8B8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614" y="4413594"/>
              <a:ext cx="1243609" cy="542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50A88B2-CDDE-4693-9A4E-C7368B35F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15651" y="3166602"/>
              <a:ext cx="3643117" cy="3036228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0BB277D-981D-4C40-84A0-6892DF64D054}"/>
                </a:ext>
              </a:extLst>
            </p:cNvPr>
            <p:cNvCxnSpPr>
              <a:cxnSpLocks/>
              <a:stCxn id="2050" idx="3"/>
              <a:endCxn id="13" idx="1"/>
            </p:cNvCxnSpPr>
            <p:nvPr/>
          </p:nvCxnSpPr>
          <p:spPr>
            <a:xfrm flipV="1">
              <a:off x="1883223" y="4684716"/>
              <a:ext cx="332428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40937D7-78D6-4041-9648-CDCC48B21324}"/>
                </a:ext>
              </a:extLst>
            </p:cNvPr>
            <p:cNvSpPr/>
            <p:nvPr/>
          </p:nvSpPr>
          <p:spPr>
            <a:xfrm>
              <a:off x="6191197" y="4330774"/>
              <a:ext cx="1440768" cy="7078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i="1" dirty="0"/>
                <a:t>k</a:t>
              </a:r>
              <a:r>
                <a:rPr lang="en-US" sz="2000" dirty="0"/>
                <a:t>-means clustering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4595982-73F4-46E4-B3C4-0962635A28CA}"/>
                </a:ext>
              </a:extLst>
            </p:cNvPr>
            <p:cNvCxnSpPr>
              <a:cxnSpLocks/>
              <a:stCxn id="27" idx="3"/>
              <a:endCxn id="4" idx="1"/>
            </p:cNvCxnSpPr>
            <p:nvPr/>
          </p:nvCxnSpPr>
          <p:spPr>
            <a:xfrm>
              <a:off x="7631965" y="4684717"/>
              <a:ext cx="522826" cy="28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0655A81-0D87-47FC-98BC-68F811D5D26D}"/>
                </a:ext>
              </a:extLst>
            </p:cNvPr>
            <p:cNvCxnSpPr>
              <a:cxnSpLocks/>
              <a:endCxn id="27" idx="1"/>
            </p:cNvCxnSpPr>
            <p:nvPr/>
          </p:nvCxnSpPr>
          <p:spPr>
            <a:xfrm>
              <a:off x="5663952" y="4684717"/>
              <a:ext cx="5272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77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C61E2-2B94-47CB-B8D8-F52D2AAA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672"/>
            <a:ext cx="10515600" cy="745828"/>
          </a:xfrm>
        </p:spPr>
        <p:txBody>
          <a:bodyPr>
            <a:normAutofit/>
          </a:bodyPr>
          <a:lstStyle/>
          <a:p>
            <a:r>
              <a:rPr lang="en-US" sz="2500" dirty="0"/>
              <a:t>DIMENZIONISANJE NOVIH PROIZVODNIH KAPACITETA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F80C43-9DFB-4557-BFBB-36EB5C8E1144}"/>
                  </a:ext>
                </a:extLst>
              </p:cNvPr>
              <p:cNvSpPr txBox="1"/>
              <p:nvPr/>
            </p:nvSpPr>
            <p:spPr>
              <a:xfrm>
                <a:off x="1343472" y="1222499"/>
                <a:ext cx="4452957" cy="3456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+mj-lt"/>
                  </a:rPr>
                  <a:t>Maksimizacija proizvodnje iz obnovljivih izvora:</a:t>
                </a:r>
                <a:endParaRPr lang="sr-Latn-ME" sz="2000" dirty="0">
                  <a:latin typeface="+mj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0">
                          <a:latin typeface="Cambria Math" panose="02040503050406030204" pitchFamily="18" charset="0"/>
                        </a:rPr>
                        <m:t>=8760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𝐶𝐹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sr-Latn-ME" sz="2000" dirty="0"/>
              </a:p>
              <a:p>
                <a:pPr/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Minimizacija vjerovatno</a:t>
                </a:r>
                <a:r>
                  <a:rPr lang="sr-Latn-ME" sz="2000" dirty="0"/>
                  <a:t>će pojave zagušenja: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  <m: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Arial" panose="020B0604020202020204" pitchFamily="34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  <m:e>
                              <m:f>
                                <m:f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sup>
                                  </m:sSubSup>
                                  <m: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sr-Latn-ME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F80C43-9DFB-4557-BFBB-36EB5C8E1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472" y="1222499"/>
                <a:ext cx="4452957" cy="3456587"/>
              </a:xfrm>
              <a:prstGeom prst="rect">
                <a:avLst/>
              </a:prstGeom>
              <a:blipFill>
                <a:blip r:embed="rId2"/>
                <a:stretch>
                  <a:fillRect l="-1231" t="-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D78C23CF-BA55-4416-83E4-8CBF33F0DC6F}"/>
              </a:ext>
            </a:extLst>
          </p:cNvPr>
          <p:cNvGrpSpPr/>
          <p:nvPr/>
        </p:nvGrpSpPr>
        <p:grpSpPr>
          <a:xfrm>
            <a:off x="5796429" y="1222499"/>
            <a:ext cx="5247637" cy="3456586"/>
            <a:chOff x="5796429" y="1222499"/>
            <a:chExt cx="5247637" cy="345658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572F21F-CB21-4284-82E4-9AA35D93A2C9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169" y="1222499"/>
              <a:ext cx="4165897" cy="3456586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CBC77D3-6E0A-4637-9247-B9769422A703}"/>
                </a:ext>
              </a:extLst>
            </p:cNvPr>
            <p:cNvCxnSpPr>
              <a:cxnSpLocks/>
              <a:stCxn id="12" idx="3"/>
              <a:endCxn id="14" idx="1"/>
            </p:cNvCxnSpPr>
            <p:nvPr/>
          </p:nvCxnSpPr>
          <p:spPr>
            <a:xfrm flipV="1">
              <a:off x="5796429" y="2950792"/>
              <a:ext cx="1081740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A111EF7-A456-4A64-A154-0EF96EC2F0C1}"/>
                  </a:ext>
                </a:extLst>
              </p:cNvPr>
              <p:cNvSpPr txBox="1"/>
              <p:nvPr/>
            </p:nvSpPr>
            <p:spPr>
              <a:xfrm>
                <a:off x="1343472" y="4438497"/>
                <a:ext cx="9350189" cy="2449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+mj-lt"/>
                  </a:rPr>
                  <a:t>Post-optimizacioni kriterijumi: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𝑆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𝑙𝑜𝑠𝑠</m:t>
                              </m:r>
                            </m:sub>
                            <m:sup>
                              <m: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000" dirty="0">
                  <a:latin typeface="+mj-lt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r-Latn-ME" sz="18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sr-Latn-ME" sz="18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sr-Latn-ME" sz="1800" i="1">
                          <a:effectLst/>
                          <a:latin typeface="Cambria Math" panose="0204050305040603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sr-Latn-ME" sz="18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sr-Latn-ME" sz="18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sr-Latn-ME" sz="18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  <a:cs typeface="Times New Roman" panose="02020603050405020304" pitchFamily="18" charset="0"/>
                            </a:rPr>
                            <m:t>𝑆</m:t>
                          </m:r>
                        </m:sup>
                        <m:e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sr-Latn-ME" sz="18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  <m:r>
                                <a:rPr lang="sr-Latn-ME" sz="1800" i="1">
                                  <a:effectLst/>
                                  <a:latin typeface="Cambria Math" panose="02040503050406030204" pitchFamily="18" charset="0"/>
                                  <a:ea typeface="SimSun" panose="02010600030101010101" pitchFamily="2" charset="-122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sr-Latn-ME" sz="18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sr-Latn-ME" sz="18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  <m:e>
                              <m:sSup>
                                <m:sSupPr>
                                  <m:ctrlPr>
                                    <a:rPr lang="en-US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sr-Latn-ME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SimSu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sr-Latn-ME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SimSu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sr-Latn-ME" sz="1800" i="1">
                                          <a:effectLst/>
                                          <a:latin typeface="Cambria Math" panose="02040503050406030204" pitchFamily="18" charset="0"/>
                                          <a:ea typeface="SimSun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000" i="1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sr-Latn-ME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SimSu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sr-Latn-ME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SimSu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  <m:sup>
                                          <m:r>
                                            <a:rPr lang="sr-Latn-ME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SimSun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𝑟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  <m:sup>
                                  <m:r>
                                    <a:rPr lang="sr-Latn-ME" sz="18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sr-Latn-ME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A111EF7-A456-4A64-A154-0EF96EC2F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472" y="4438497"/>
                <a:ext cx="9350189" cy="2449388"/>
              </a:xfrm>
              <a:prstGeom prst="rect">
                <a:avLst/>
              </a:prstGeom>
              <a:blipFill>
                <a:blip r:embed="rId4"/>
                <a:stretch>
                  <a:fillRect l="-587" t="-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591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2C61E2-2B94-47CB-B8D8-F52D2AAAA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672"/>
            <a:ext cx="10515600" cy="745828"/>
          </a:xfrm>
        </p:spPr>
        <p:txBody>
          <a:bodyPr>
            <a:normAutofit/>
          </a:bodyPr>
          <a:lstStyle/>
          <a:p>
            <a:r>
              <a:rPr lang="en-US" sz="2500" dirty="0"/>
              <a:t>MAKSIMALNI KAPACITETI NA NIVOU PRENOSNOG SISTEMA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782C29-B96D-466D-9785-A7D1A7551A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60" y="1222500"/>
            <a:ext cx="8270279" cy="523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4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CIGREglobalEd1">
      <a:dk1>
        <a:sysClr val="windowText" lastClr="000000"/>
      </a:dk1>
      <a:lt1>
        <a:sysClr val="window" lastClr="FFFFFF"/>
      </a:lt1>
      <a:dk2>
        <a:srgbClr val="7F7F7F"/>
      </a:dk2>
      <a:lt2>
        <a:srgbClr val="DEDDD7"/>
      </a:lt2>
      <a:accent1>
        <a:srgbClr val="007E4F"/>
      </a:accent1>
      <a:accent2>
        <a:srgbClr val="41AD49"/>
      </a:accent2>
      <a:accent3>
        <a:srgbClr val="F2672D"/>
      </a:accent3>
      <a:accent4>
        <a:srgbClr val="523E6C"/>
      </a:accent4>
      <a:accent5>
        <a:srgbClr val="0FB3BD"/>
      </a:accent5>
      <a:accent6>
        <a:srgbClr val="DC1A5C"/>
      </a:accent6>
      <a:hlink>
        <a:srgbClr val="11668F"/>
      </a:hlink>
      <a:folHlink>
        <a:srgbClr val="11668F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GREglobal16_9_Ed1Aug18.v2potx.potx" id="{851D9E84-7857-4959-8209-91AE4FCDD2E8}" vid="{70DA1C26-504D-4DDA-9CD8-0E0DC5546A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CIGREglobal16_9_Ed1Aug18.v2potx</Template>
  <TotalTime>853</TotalTime>
  <Words>499</Words>
  <Application>Microsoft Office PowerPoint</Application>
  <PresentationFormat>Widescreen</PresentationFormat>
  <Paragraphs>114</Paragraphs>
  <Slides>13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Carlito</vt:lpstr>
      <vt:lpstr>Courier New</vt:lpstr>
      <vt:lpstr>Times New Roman</vt:lpstr>
      <vt:lpstr>Thème Office</vt:lpstr>
      <vt:lpstr>TEHNO-EKONOMSKA ANALIZA POTENCIJALNIH LOKACIJA ZA PRIKLJUČENJE OBNOVLJIVIH IZVORA ENERGIJE U KONTEKSTU CRNOGORSKOG ELEKTROPRENOSNOG SISTEMA</vt:lpstr>
      <vt:lpstr>TEORETSKI POTENCIJAL OBNOVLJIVIH IZVORA ENERGIJE</vt:lpstr>
      <vt:lpstr>TEHNO-EKONOMSKI I EKOLOŠKI KRITERIJUMI</vt:lpstr>
      <vt:lpstr>ISKORISTIVI POTENCIJAL OBNOVLJIVIH IZVORA ENERGIJE</vt:lpstr>
      <vt:lpstr>EKONOMSKA ANALIZA ISKORISTIVOG POTENCIJALA</vt:lpstr>
      <vt:lpstr>EKONOMSKA ANALIZA ISKORISTIVOG POTENCIJALA</vt:lpstr>
      <vt:lpstr>MODEL CRNOGORSKOG ELEKTROPRENOSNOG SISTEMA</vt:lpstr>
      <vt:lpstr>DIMENZIONISANJE NOVIH PROIZVODNIH KAPACITETA</vt:lpstr>
      <vt:lpstr>MAKSIMALNI KAPACITETI NA NIVOU PRENOSNOG SISTEMA</vt:lpstr>
      <vt:lpstr>PODGORICA 2: OPTIMALNA I SUBOPTIMALNA RJEŠENJA</vt:lpstr>
      <vt:lpstr>USKA GRLA NA NIVOU ELEKTROPRENOSNOG SISTEMA</vt:lpstr>
      <vt:lpstr>ŠEMA ELEKTROPRENOSNOG SISTEMA</vt:lpstr>
      <vt:lpstr>PITANJA ZA DISKUSIJU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Hakima ABDELLAOUI</dc:creator>
  <cp:lastModifiedBy>Lazar Šćekić</cp:lastModifiedBy>
  <cp:revision>28</cp:revision>
  <dcterms:created xsi:type="dcterms:W3CDTF">2018-08-21T10:06:45Z</dcterms:created>
  <dcterms:modified xsi:type="dcterms:W3CDTF">2021-09-27T19:22:21Z</dcterms:modified>
</cp:coreProperties>
</file>